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35" r:id="rId5"/>
    <p:sldId id="347" r:id="rId6"/>
    <p:sldId id="345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36" r:id="rId27"/>
    <p:sldId id="367" r:id="rId28"/>
    <p:sldId id="368" r:id="rId29"/>
    <p:sldId id="369" r:id="rId30"/>
    <p:sldId id="370" r:id="rId31"/>
    <p:sldId id="371" r:id="rId32"/>
    <p:sldId id="337" r:id="rId3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eu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8795EA-20A5-4FEA-A15A-1EB8B62CFCBC}" v="123" dt="2025-02-05T22:15:39.23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95394" autoAdjust="0"/>
  </p:normalViewPr>
  <p:slideViewPr>
    <p:cSldViewPr snapToGrid="0">
      <p:cViewPr varScale="1">
        <p:scale>
          <a:sx n="71" d="100"/>
          <a:sy n="71" d="100"/>
        </p:scale>
        <p:origin x="86" y="186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1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9299E6C3-1816-434C-BD42-F84DFC8313FC}" type="datetime1">
              <a:rPr lang="fr-FR" smtClean="0"/>
              <a:t>05/02/2025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9E9D563E-BCB2-465B-8A3C-AC86CE64F69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6FED21CE-1C69-4866-AF1B-5CB3C50AE843}" type="datetime1">
              <a:rPr lang="fr-FR" smtClean="0"/>
              <a:t>05/02/2025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8B990660-4B7D-4C11-96DB-B19FFA8CA93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B5A57-1847-4D93-C1C4-E484043F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2CCED39-DBDD-3EE5-9077-BC2329950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C59EE33-F046-A09F-7157-4A784D42F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14CF1C-38C9-839F-E2F8-8B14B2B98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8888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ADF9E-9C29-8D05-C18E-83F21F53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A6E2CE5-E66A-008D-9F04-C4AB51EF4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E95116F4-174C-EA56-8320-B302E21BE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801BD4-FBD0-2E98-0574-DC407EABE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1971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3764-02DE-7205-8CE8-479A62CD8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1A046EF-7117-1896-687E-789E342FD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F82947E-C385-829B-78A6-454A2969B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ECDDF7-ADFB-0043-4CBD-0BC076977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84773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6A8F-BB1B-E053-8616-EF0D97ECB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01ECA21-0AE9-9E42-7763-D12C12B13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9D64ECB-4F41-313C-8251-E8EF86713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3D28A9-14FB-390C-9C93-4CEE82A03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39277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7EA19-F176-BAB7-5EFF-414075C7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86E635A-D17B-8083-1E67-EB839661F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5E44FBC-6544-6509-44BA-A2F5F2824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85331-EBCB-A751-AE3F-8622867FE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68229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E929F-F572-F995-A345-E892AEE41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D94B12E-1B53-A253-D710-F8CA8BAB0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ED3DED3F-02C0-1DDD-794B-766D9D5CC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BD5E01-0EF1-4823-BF06-A5F60F32E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16353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2914-F55E-D836-5767-421291BA8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A22BDBB-1333-E115-DA4A-D68F6E039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26A5912-7546-1B0E-CD30-F22A2FA54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B48A6D-357B-7BF8-E0AE-C0604B230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7884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4BAC9-37CC-AF59-E156-096D7DE8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4FDAA43-662C-C723-89E6-EEABD0F12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7CE7868-38DA-91FE-1A65-3D2581DDE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31E8A7-8FCB-677C-CC56-A0A683757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92638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79288-7295-2357-EBB7-D23C819C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28341B3-438E-5E78-0D13-863B4F1BE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B1C28F8-32FE-3991-0B11-37785E3A7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EA9E7D-C86E-845F-A261-768F150871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65320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6789-B1DD-46A1-05D4-EB02B9C40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DA77F23-D227-5813-2189-C4A7A8BA4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E3A6D3CD-5D32-1D39-2E5C-32DAEBC58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46A011-8874-C5D5-0DAA-618BE73B3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232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AE84C-3DA5-4AA7-FF2E-7B110669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9DBEFFE-8BB6-CB2B-B12C-67DBC6A70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A1A0025-C526-8AD8-DFD8-AF460303F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DF84A1-C97F-92FE-792A-96B06A8CE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8264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39CD1-73A6-E1ED-F82E-7F6494BC6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1D9F7DC-3F55-0D47-7272-7CCD83992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99F7DE8A-8562-2BD7-C8C7-6F06FF817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2C73DF-B19D-B02B-E804-B5BCE2164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66341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0CF68-7854-B659-6F4C-D49269272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54E85FD6-805D-96D7-AC3A-7F0E3A814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AFF4D87-F4DA-5B0E-B71C-529142F41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556E7B-7634-9C96-F11E-FA48DD985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14493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B0478-08BA-81F6-3B81-99F0CEE28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3397CA-BAD9-255E-F254-C30EFF99A8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B51C68E-1113-E91D-3D41-90D9A0AEB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081FC-D1EB-218E-71B7-89000BF4E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21721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FC71-FC04-A37E-62C3-592668FD2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ECFE691E-76C8-AD31-B766-FF5C30761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9712576-3E53-A8AD-DC50-E016F6E50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084180-CFD3-D2C4-1054-034214F22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80365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CAFA8-77D9-353B-42CA-1340390F2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58554FB4-0804-031A-A3B9-5AFEF59FE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E245C29-8917-9B4D-13BC-5237B426E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A3CB2E-EF24-B7EA-CEE6-7DDF4CFDA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4200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FA710-8E58-9418-BCE9-92CC98E78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7C9AC848-74FB-32F2-92AD-E3A7FFDB4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8748C1E-73D2-037D-7E29-D5F857325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D0DEF5-57F7-966D-D626-28A0235BC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14080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599E4-BBDA-5100-9A72-B7FF26F1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60C7D91-96A7-50AE-90DB-1E7DB9B8D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EA23E97-B08C-DC7D-2757-732F77F9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63FECF-A5A3-EC8D-24B0-51D0036E4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64977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254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B0090-2501-F2B4-4B8B-B49A65255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7842AFCB-B8EE-427B-413B-AE0C2F783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06A436F-B58A-7732-8017-B1B837C5C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016011-14AA-5DF4-9B61-97FB25F30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47796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A950B-B811-B9AB-A6F6-48BFF2F5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5C108FC5-C071-4C0E-2ECB-376092A23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3D0176E-E0C8-4149-0055-3D70EDC31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9003D9-B3BD-BF9E-EE0B-667417A9F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9006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CE87-85FE-F05D-D8BF-44FA1E60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7C44BEB-1EA1-C084-AA9C-CEE33C99D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9EA82F3-BD1E-EB4D-38C5-5773F2EB3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C95B21-2656-069F-FF60-C7ECC4D43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3881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BCEB7-E0B2-C36B-A920-957F789A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A0594FC-1CC7-3D79-3DB8-5E20904FF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A9DC6AC-B261-5D37-9AF3-7642943BE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A48CA5-4A95-482C-B59F-526B42741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4325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726C9-494C-32FD-EE9C-966E5D20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DA658A3-D387-73DD-E3CE-217C35778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2B34EAC6-E52B-389B-BFA2-B656137EC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C596CE-BC6A-65D7-B3EB-8DA0271DD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8584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07E18-6F8F-D507-F998-93BD0318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3C6C7AE-C645-5C5F-75F2-AD6228CAB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B3D4382E-9DF3-E73D-F43E-AF8C226D4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DFE86D-6349-7828-E742-969705CDB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7663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fr-FR" sz="4000" b="1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pic>
        <p:nvPicPr>
          <p:cNvPr id="4" name="Graphisme 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fr-FR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fr-FR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fr-FR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fr-FR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fr-FR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fr-FR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fr-FR" sz="40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fr-FR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 </a:t>
            </a:r>
          </a:p>
          <a:p>
            <a:pPr lvl="3" rtl="0"/>
            <a:r>
              <a:rPr lang="fr-FR"/>
              <a:t>Quatrième niveau </a:t>
            </a:r>
          </a:p>
          <a:p>
            <a:pPr lvl="4" rtl="0"/>
            <a:r>
              <a:rPr lang="fr-FR"/>
              <a:t>Cinquième niveau </a:t>
            </a:r>
          </a:p>
          <a:p>
            <a:pPr lvl="0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815" name="Groupe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 </a:t>
            </a:r>
          </a:p>
          <a:p>
            <a:pPr lvl="3" rtl="0"/>
            <a:r>
              <a:rPr lang="fr-FR"/>
              <a:t>Quatrième niveau </a:t>
            </a:r>
          </a:p>
          <a:p>
            <a:pPr lvl="4" rtl="0"/>
            <a:r>
              <a:rPr lang="fr-FR"/>
              <a:t>Cinquième niveau </a:t>
            </a:r>
          </a:p>
          <a:p>
            <a:pPr lvl="0"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fr-FR" sz="40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en-US"/>
              <a:t>Click icon to add picture</a:t>
            </a:r>
            <a:endParaRPr lang="fr-FR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fr-FR" sz="40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en-US"/>
              <a:t>Click icon to add picture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fr-FR" sz="2800"/>
            </a:lvl1pPr>
            <a:lvl2pPr marL="457200" indent="0">
              <a:buNone/>
              <a:defRPr lang="fr-FR" sz="2400"/>
            </a:lvl2pPr>
            <a:lvl3pPr marL="914400" indent="0">
              <a:buNone/>
              <a:defRPr lang="fr-FR" sz="20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75" name="Espace réservé du texte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2800"/>
            </a:lvl1pPr>
            <a:lvl2pPr marL="457200" indent="0">
              <a:lnSpc>
                <a:spcPts val="2400"/>
              </a:lnSpc>
              <a:buNone/>
              <a:defRPr lang="fr-FR" sz="2000"/>
            </a:lvl2pPr>
            <a:lvl3pPr marL="914400" indent="0">
              <a:lnSpc>
                <a:spcPts val="2400"/>
              </a:lnSpc>
              <a:buNone/>
              <a:defRPr lang="fr-FR" sz="2000"/>
            </a:lvl3pPr>
            <a:lvl4pPr marL="1371600" indent="0">
              <a:lnSpc>
                <a:spcPts val="2400"/>
              </a:lnSpc>
              <a:buNone/>
              <a:defRPr lang="fr-FR" sz="2000"/>
            </a:lvl4pPr>
            <a:lvl5pPr marL="1828800" indent="0">
              <a:lnSpc>
                <a:spcPts val="2400"/>
              </a:lnSpc>
              <a:buNone/>
              <a:defRPr lang="fr-FR" sz="2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pic>
        <p:nvPicPr>
          <p:cNvPr id="7" name="Graphisme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5pPr>
            <a:lvl6pPr marL="1600200">
              <a:defRPr lang="fr-FR"/>
            </a:lvl6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4" rtl="0"/>
            <a:r>
              <a:rPr lang="fr-FR"/>
              <a:t>Quatrième niveau</a:t>
            </a:r>
          </a:p>
          <a:p>
            <a:pPr lvl="5" rtl="0"/>
            <a:r>
              <a:rPr lang="fr-FR"/>
              <a:t>Cinquième niveau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fr-FR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fr-FR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fr-FR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fr-FR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du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fr-FR"/>
            </a:lvl1pPr>
            <a:lvl2pPr>
              <a:spcBef>
                <a:spcPts val="0"/>
              </a:spcBef>
              <a:spcAft>
                <a:spcPts val="600"/>
              </a:spcAft>
              <a:defRPr lang="fr-FR"/>
            </a:lvl2pPr>
            <a:lvl3pPr>
              <a:spcBef>
                <a:spcPts val="0"/>
              </a:spcBef>
              <a:spcAft>
                <a:spcPts val="600"/>
              </a:spcAft>
              <a:defRPr lang="fr-FR"/>
            </a:lvl3pPr>
            <a:lvl4pPr>
              <a:spcBef>
                <a:spcPts val="0"/>
              </a:spcBef>
              <a:spcAft>
                <a:spcPts val="600"/>
              </a:spcAft>
              <a:defRPr lang="fr-FR" sz="2000"/>
            </a:lvl4pPr>
            <a:lvl5pPr>
              <a:spcBef>
                <a:spcPts val="0"/>
              </a:spcBef>
              <a:spcAft>
                <a:spcPts val="6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Titre de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noProof="0" dirty="0"/>
              <a:t>HOTEL RESERVATION EDA</a:t>
            </a: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E03427C3-B89E-8371-9AB6-3C41B236D744}"/>
              </a:ext>
            </a:extLst>
          </p:cNvPr>
          <p:cNvSpPr txBox="1">
            <a:spLocks/>
          </p:cNvSpPr>
          <p:nvPr/>
        </p:nvSpPr>
        <p:spPr>
          <a:xfrm>
            <a:off x="6096000" y="1326372"/>
            <a:ext cx="5221224" cy="305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0" noProof="0" dirty="0"/>
              <a:t>Presented by: Mohammed yasser mohammed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C5C7C-A588-C7E5-65CC-C12FBD053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32B711-ED95-6FAA-7141-781009CC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Most Popular MEAL PLAN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69B97-F5C2-7128-62E3-921A1ADF5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Popular Meal Plan is </a:t>
            </a:r>
            <a:r>
              <a:rPr lang="en-US" b="1" dirty="0"/>
              <a:t>Meal Plan 1</a:t>
            </a:r>
            <a:r>
              <a:rPr lang="en-US" dirty="0"/>
              <a:t> while the least popular was </a:t>
            </a:r>
            <a:r>
              <a:rPr lang="en-US" b="1" dirty="0"/>
              <a:t>Meal Plan 3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570639-60C5-2B8C-881D-E9108DD47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6" y="1499261"/>
            <a:ext cx="7141907" cy="50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01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87384-B0C8-C0D8-7535-1A51D4EA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14465D-2E99-8D01-F6AA-6E9F26C5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Car Parking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5669BF-E225-4C4C-126C-ADA775EAEA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b="1" dirty="0"/>
              <a:t>3.1%</a:t>
            </a:r>
            <a:r>
              <a:rPr lang="en-US" dirty="0"/>
              <a:t> of the bookings used the car parking.</a:t>
            </a: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118CA3-DD60-0DD3-BC97-F567E55A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53" y="1703991"/>
            <a:ext cx="4365523" cy="454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53510-377A-AE6C-8092-6E97A44C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794B4C-BE3B-A61C-CDED-B406E8DA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Most Popular room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D1D0F-08A2-051B-6050-24ED9C97EB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popular room type was </a:t>
            </a:r>
            <a:r>
              <a:rPr lang="en-US" b="1" dirty="0"/>
              <a:t>Room_Type_1 </a:t>
            </a:r>
            <a:r>
              <a:rPr lang="en-US" dirty="0"/>
              <a:t>while the least popular was </a:t>
            </a:r>
            <a:r>
              <a:rPr lang="en-US" b="1" dirty="0"/>
              <a:t>Room_Type_3</a:t>
            </a:r>
            <a:r>
              <a:rPr lang="en-US" dirty="0"/>
              <a:t> with only 7 bookings.</a:t>
            </a:r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E4B3D6-8B96-30AF-E5D2-46D7F2F4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29" y="1622323"/>
            <a:ext cx="6555083" cy="460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56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01DB6-2893-9720-BC5F-3BC7FFCD4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F61502-7A53-2F05-1F1A-079A75F1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many days do people book beforehand 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EF9D24-23A4-0167-4496-65798FCE47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average lead time is 82 days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lead times where from 0-10 days and the number of bookings decreases as lead time increases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Indicating that people prefer to book close to the current time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6C8CDC-B9C1-AE6D-E5B2-D6BB1D22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8" y="2143825"/>
            <a:ext cx="4385340" cy="28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476B0E-D44A-5C8D-764F-206F2D51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104" y="2197790"/>
            <a:ext cx="3376379" cy="28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22A4E8-4303-3EDD-563F-73EE93FF2BC3}"/>
              </a:ext>
            </a:extLst>
          </p:cNvPr>
          <p:cNvSpPr/>
          <p:nvPr/>
        </p:nvSpPr>
        <p:spPr>
          <a:xfrm>
            <a:off x="6976725" y="3100642"/>
            <a:ext cx="1402090" cy="656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1B86C-5519-F801-4E22-1A5D35CEA6B0}"/>
              </a:ext>
            </a:extLst>
          </p:cNvPr>
          <p:cNvSpPr txBox="1"/>
          <p:nvPr/>
        </p:nvSpPr>
        <p:spPr>
          <a:xfrm>
            <a:off x="6976725" y="4010737"/>
            <a:ext cx="2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rgbClr val="FF0000"/>
                </a:solidFill>
              </a:rPr>
              <a:t>Outliers !!!</a:t>
            </a:r>
          </a:p>
        </p:txBody>
      </p:sp>
    </p:spTree>
    <p:extLst>
      <p:ext uri="{BB962C8B-B14F-4D97-AF65-F5344CB8AC3E}">
        <p14:creationId xmlns:p14="http://schemas.microsoft.com/office/powerpoint/2010/main" val="414000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A305-5051-D4D3-9B4A-1846B3069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881D1-1753-D9E1-3307-E44028D2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Where do People Come from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4233-9615-4274-E5EE-D070245720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people prefer to book online than offline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Aviation is has the least share of the booking market segment.</a:t>
            </a:r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3DCC42-832A-F6B2-106E-F0E99608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91" y="2058670"/>
            <a:ext cx="5578577" cy="40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96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52B0-94DB-3E53-DA95-89ED30DE6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420826-0D3B-0EFE-4BE0-50CC9B14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 people come again 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9441A-58AD-250D-1A9B-4A59043DE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b="1" dirty="0"/>
              <a:t>2.6% </a:t>
            </a:r>
            <a:r>
              <a:rPr lang="en-US" dirty="0"/>
              <a:t>are repeated customers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97.4% </a:t>
            </a:r>
            <a:r>
              <a:rPr lang="en-US" dirty="0"/>
              <a:t> are new-comers</a:t>
            </a:r>
            <a:endParaRPr lang="fr-FR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46D8BA9-B479-88D1-5693-9050932D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47" y="1798063"/>
            <a:ext cx="4038597" cy="42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2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BA0C-5CBE-865B-25C5-3E6D7DF58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E1F25A-8241-F096-4E51-6FCF2FF6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 people come again after cancelation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0C1D-FAB1-AC5C-B505-D028D73300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Neglecting New comers (with P-C and P-not-C of 0) as they aren’t important for this feature.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2 features has similar </a:t>
            </a:r>
            <a:r>
              <a:rPr lang="en-US" dirty="0" err="1"/>
              <a:t>disturbution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2 features are skewed-left</a:t>
            </a:r>
            <a:endParaRPr lang="fr-F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333DF7-0125-3951-9B54-83117E5BD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71" y="2486092"/>
            <a:ext cx="3192431" cy="23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4957881-D5E6-373D-A3E2-C056E04A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684" y="2391332"/>
            <a:ext cx="3591100" cy="258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207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D7C87-D67F-3F6B-71D7-D8ED829A1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BB187B-CE9D-D330-529B-000BF6BB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 we charge ?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C5FF-2184-193B-3C12-A18B9113C5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average price is $103.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4BB43DE-32C6-EEDD-6133-6D310000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71" y="2058670"/>
            <a:ext cx="4953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08D40D3-EA18-DA9D-4EF7-5E77271CB710}"/>
              </a:ext>
            </a:extLst>
          </p:cNvPr>
          <p:cNvSpPr/>
          <p:nvPr/>
        </p:nvSpPr>
        <p:spPr>
          <a:xfrm>
            <a:off x="3451123" y="3696811"/>
            <a:ext cx="3209003" cy="41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54236-6E99-E14A-2B62-630CF42FEA97}"/>
              </a:ext>
            </a:extLst>
          </p:cNvPr>
          <p:cNvSpPr txBox="1"/>
          <p:nvPr/>
        </p:nvSpPr>
        <p:spPr>
          <a:xfrm>
            <a:off x="4442706" y="4209840"/>
            <a:ext cx="2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rgbClr val="FF0000"/>
                </a:solidFill>
              </a:rPr>
              <a:t>Outliers !!!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476A73-E196-E0D2-19C3-DFF647E02A5F}"/>
              </a:ext>
            </a:extLst>
          </p:cNvPr>
          <p:cNvSpPr/>
          <p:nvPr/>
        </p:nvSpPr>
        <p:spPr>
          <a:xfrm>
            <a:off x="1838142" y="3704590"/>
            <a:ext cx="334296" cy="41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4036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C85E8-C119-B1C2-97FF-F38AD423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CAD7D-6E0A-BD66-F9A8-6852ACE8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Any special requests 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23E0E2-F54D-0BFB-AE3C-B950AA1FFB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People has no special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people who require special request usually ask for 1</a:t>
            </a:r>
            <a:endParaRPr lang="fr-F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F096C14-5C60-DA9C-406C-CAEF1FE8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7682"/>
            <a:ext cx="7457366" cy="472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50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6A646-28C7-419B-CC07-84CAE946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C721AB-399B-601E-97E2-8072E0A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Busy days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64A11E-F8D5-BE08-B560-396F2C8DB7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13-OCT-2018 was the most booked date with 254 bookings in that single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also extract the months as a feature as each month has a trend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DC4B65C-5E49-DA3B-551E-0AE1FA8D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9" y="2058669"/>
            <a:ext cx="7817552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666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noProof="0" dirty="0"/>
              <a:t>DATA </a:t>
            </a:r>
            <a:r>
              <a:rPr lang="en-US" noProof="0" dirty="0" err="1"/>
              <a:t>Statitics</a:t>
            </a:r>
            <a:r>
              <a:rPr lang="en-US" noProof="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323B9-A11C-246B-0046-DFB5944C36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5D865-87C2-8E7D-AE61-057B2772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51FC84-B399-1211-14ED-9F29A44D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Any Outliers in nu</a:t>
            </a:r>
            <a:r>
              <a:rPr lang="en-US" dirty="0" err="1"/>
              <a:t>mber</a:t>
            </a:r>
            <a:r>
              <a:rPr lang="en-US" dirty="0"/>
              <a:t> of bookings in a single day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7EFEAD-B620-40C9-071C-639846AD89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can’t specify days as outliers as they may collide with a special holiday causing all the bookings.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EB59298-159A-6CD4-6562-6D78C77B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64" y="2058670"/>
            <a:ext cx="6728971" cy="303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3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151A9-D67F-3D34-1EF0-7ACF02A28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4CF2B4-B509-6369-302E-BC1A3F79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Changed Your mind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4537-AD95-27E5-CA7A-8CF0E92EDA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32.8% </a:t>
            </a:r>
            <a:r>
              <a:rPr lang="en-US" dirty="0"/>
              <a:t>have cancelled there booking.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While the most have not cancelled their booking.</a:t>
            </a:r>
            <a:endParaRPr lang="fr-FR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11DA5DA-266E-2DB9-3C13-0EB91EE4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85" y="1928335"/>
            <a:ext cx="5211775" cy="48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52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BDB8-DCBD-2AA3-99E1-72E23345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661EFF-626B-D50F-9889-3E8C3E8E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noProof="0" dirty="0"/>
              <a:t>Some Data 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764E77-E4FF-47AE-A23A-36019D0CD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Performed some (not all) of data cleaning to help get a great understanding of the next section is 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1750018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noProof="0" dirty="0"/>
              <a:t>Removing outliers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noProof="0" dirty="0"/>
              <a:t>Removed the average price </a:t>
            </a:r>
            <a:r>
              <a:rPr lang="en-US" noProof="0" dirty="0" err="1"/>
              <a:t>oulties</a:t>
            </a:r>
            <a:r>
              <a:rPr lang="en-US" noProof="0" dirty="0"/>
              <a:t> leaving out 34589 records</a:t>
            </a:r>
          </a:p>
          <a:p>
            <a:pPr rtl="0"/>
            <a:r>
              <a:rPr lang="en-US" dirty="0"/>
              <a:t>Replacing the huge lead times with the 3</a:t>
            </a:r>
            <a:r>
              <a:rPr lang="en-US" baseline="30000" dirty="0"/>
              <a:t>rd</a:t>
            </a:r>
            <a:r>
              <a:rPr lang="en-US" dirty="0"/>
              <a:t> quarter lead time</a:t>
            </a:r>
            <a:endParaRPr lang="en-US" noProof="0" dirty="0"/>
          </a:p>
          <a:p>
            <a:pPr rtl="0"/>
            <a:r>
              <a:rPr lang="en-US" noProof="0" dirty="0"/>
              <a:t>Removing records with no adults and (9 and 10) children leaving 34589 records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en-US" noProof="0" smtClean="0"/>
              <a:pPr rtl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75E80-3561-42E4-5410-F42E0989B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4DCF7-3305-4BE2-3770-F0AC1FC5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noProof="0" dirty="0"/>
              <a:t>Bivariate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40F10-6A32-2444-A506-B028FD6F7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Analysis between 2 variables</a:t>
            </a:r>
          </a:p>
        </p:txBody>
      </p:sp>
    </p:spTree>
    <p:extLst>
      <p:ext uri="{BB962C8B-B14F-4D97-AF65-F5344CB8AC3E}">
        <p14:creationId xmlns:p14="http://schemas.microsoft.com/office/powerpoint/2010/main" val="1822224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AEA7-0CD2-0E32-644E-2B89C2D3E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232AB-3F33-1342-4C06-C27A7CE5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Average price per room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3A55DC-73AE-E2C0-16A4-A0E60807C8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slight increase in the average price with the type of room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1F71EBA-0DA6-53F4-DEC8-7FE4A7CA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21" y="1881168"/>
            <a:ext cx="7774932" cy="34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48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EECB5-82AF-E76E-6B10-20B8C9C53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DC6451-30A8-2A00-6D79-05F670DA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Average price per Person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B4F9D-AA01-95A7-3D16-30803AA60F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noticeable increase in with the average price and the number of people in the booking.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E7F4FF-2CE2-3EF1-DAD9-98F77768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7" y="1905090"/>
            <a:ext cx="7948236" cy="35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1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B1B7-D4A0-5BCC-6CC0-0621CA321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2A8F99-ED88-7FD7-211C-10F5FCED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Which market segment cancels there booking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D6BDD0-5E4E-539B-751A-D1032ED4C2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customers have the highest change of cancelling there booking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Complementary customers very rarely and may be never cancels there booking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AA6259E-5398-3085-DDD7-FA891819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07" y="1780877"/>
            <a:ext cx="4437158" cy="479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68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87CD0-0433-3687-D951-F07EB41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FD89F-1321-86D9-4326-7B766D99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Does Lead Time Affect the Average Price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6AC85-D197-4CB8-81A4-A11D6A5CA6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no correlation between the lead times and the average price.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E4BD4CC-5D7D-A93C-FD41-6EB3894D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8" y="1735613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88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noProof="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noProof="0" dirty="0"/>
              <a:t>DATA STATISTICS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7529" y="1809952"/>
            <a:ext cx="3531896" cy="4310629"/>
          </a:xfrm>
        </p:spPr>
        <p:txBody>
          <a:bodyPr rtlCol="0">
            <a:normAutofit lnSpcReduction="10000"/>
          </a:bodyPr>
          <a:lstStyle>
            <a:defPPr>
              <a:defRPr lang="fr-FR"/>
            </a:defPPr>
          </a:lstStyle>
          <a:p>
            <a:pPr rtl="0"/>
            <a:r>
              <a:rPr lang="en-US" noProof="0" dirty="0"/>
              <a:t>No. of records = 36285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No. of Features: 17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Number of Numerical Features = 9</a:t>
            </a:r>
          </a:p>
          <a:p>
            <a:pPr rtl="0"/>
            <a:r>
              <a:rPr lang="en-US" noProof="0" dirty="0"/>
              <a:t>Number of Categorical Features = 7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1 ID Feature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en-US" noProof="0" smtClean="0"/>
              <a:pPr rtl="0"/>
              <a:t>3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DC699-F5F0-28BD-4050-85AADD2E4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1809952"/>
            <a:ext cx="1952917" cy="4025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EEFABA-954A-8928-8F4D-384DA443DF7D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2864269" y="2249129"/>
            <a:ext cx="1823260" cy="171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021C5-51DE-289C-0931-9695602B4AD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864269" y="2499852"/>
            <a:ext cx="1823260" cy="1465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9704F-B34D-CDC4-7626-6E756EF4A4B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864269" y="2706329"/>
            <a:ext cx="1823260" cy="125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DF228B-B04A-A6F1-8355-78C224541AE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864269" y="2942303"/>
            <a:ext cx="1823260" cy="10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9A4822-6829-8C92-1047-45E3DA1EE98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2864269" y="3822827"/>
            <a:ext cx="1823260" cy="1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C99B9A-A397-62A4-8EB6-7EA00BE2936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864269" y="3965267"/>
            <a:ext cx="1823260" cy="49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5C5A5D-83D2-394E-663A-606B59E090C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864269" y="3965267"/>
            <a:ext cx="1823260" cy="74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F7CD81-65F7-C27F-DCD1-2DFE89D6CEB5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864269" y="3965267"/>
            <a:ext cx="1823260" cy="95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41215C-9B21-D0D4-192E-B5165ED4F37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864269" y="3965267"/>
            <a:ext cx="1823260" cy="1425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B7FE02-60F4-6AB7-56B6-17B98C32C7CE}"/>
              </a:ext>
            </a:extLst>
          </p:cNvPr>
          <p:cNvCxnSpPr>
            <a:cxnSpLocks/>
          </p:cNvCxnSpPr>
          <p:nvPr/>
        </p:nvCxnSpPr>
        <p:spPr>
          <a:xfrm flipH="1" flipV="1">
            <a:off x="2864269" y="3107198"/>
            <a:ext cx="1823260" cy="169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5D01FA-A1AC-0908-1D60-C35C002B810F}"/>
              </a:ext>
            </a:extLst>
          </p:cNvPr>
          <p:cNvCxnSpPr>
            <a:cxnSpLocks/>
          </p:cNvCxnSpPr>
          <p:nvPr/>
        </p:nvCxnSpPr>
        <p:spPr>
          <a:xfrm flipH="1" flipV="1">
            <a:off x="2864269" y="3335798"/>
            <a:ext cx="1823260" cy="147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226E-8C34-ABDD-E1F2-2BAEA6941C46}"/>
              </a:ext>
            </a:extLst>
          </p:cNvPr>
          <p:cNvCxnSpPr>
            <a:cxnSpLocks/>
          </p:cNvCxnSpPr>
          <p:nvPr/>
        </p:nvCxnSpPr>
        <p:spPr>
          <a:xfrm flipH="1" flipV="1">
            <a:off x="2864269" y="3605981"/>
            <a:ext cx="1823260" cy="120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CC51BC5-5B2A-97F3-9F0D-864E359928C6}"/>
              </a:ext>
            </a:extLst>
          </p:cNvPr>
          <p:cNvCxnSpPr>
            <a:cxnSpLocks/>
          </p:cNvCxnSpPr>
          <p:nvPr/>
        </p:nvCxnSpPr>
        <p:spPr>
          <a:xfrm flipH="1" flipV="1">
            <a:off x="2864269" y="4075581"/>
            <a:ext cx="1823260" cy="73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187A329-4271-A5CE-C2B9-16EAEB3676C0}"/>
              </a:ext>
            </a:extLst>
          </p:cNvPr>
          <p:cNvCxnSpPr>
            <a:cxnSpLocks/>
          </p:cNvCxnSpPr>
          <p:nvPr/>
        </p:nvCxnSpPr>
        <p:spPr>
          <a:xfrm flipH="1" flipV="1">
            <a:off x="2864269" y="4219653"/>
            <a:ext cx="1823260" cy="58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142472-4AC2-BE39-B500-509584967427}"/>
              </a:ext>
            </a:extLst>
          </p:cNvPr>
          <p:cNvCxnSpPr>
            <a:cxnSpLocks/>
          </p:cNvCxnSpPr>
          <p:nvPr/>
        </p:nvCxnSpPr>
        <p:spPr>
          <a:xfrm flipH="1">
            <a:off x="2864269" y="4806289"/>
            <a:ext cx="1823260" cy="35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A9FCDB-EE2C-DF30-34BC-585BE7F72C15}"/>
              </a:ext>
            </a:extLst>
          </p:cNvPr>
          <p:cNvCxnSpPr>
            <a:cxnSpLocks/>
          </p:cNvCxnSpPr>
          <p:nvPr/>
        </p:nvCxnSpPr>
        <p:spPr>
          <a:xfrm flipH="1">
            <a:off x="2864269" y="4815364"/>
            <a:ext cx="1823260" cy="84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38C5383-A87E-EE07-703A-E7E63D48B017}"/>
              </a:ext>
            </a:extLst>
          </p:cNvPr>
          <p:cNvCxnSpPr>
            <a:cxnSpLocks/>
          </p:cNvCxnSpPr>
          <p:nvPr/>
        </p:nvCxnSpPr>
        <p:spPr>
          <a:xfrm flipH="1" flipV="1">
            <a:off x="2864269" y="2041647"/>
            <a:ext cx="1823260" cy="379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2E17-3A08-9C66-3CC1-9475CF01A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334479-F282-3AB5-A3F8-962BAA1C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en-US" noProof="0" smtClean="0"/>
              <a:pPr rtl="0"/>
              <a:t>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A75C82-CEDE-1D2B-7468-F2C61ECB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/>
              <a:t>No NULL VALUES (Missing Data)</a:t>
            </a:r>
            <a:br>
              <a:rPr lang="en-US" b="1" noProof="0" dirty="0"/>
            </a:b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E69397-B7B7-BE36-A142-838E0EF7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99" y="1399032"/>
            <a:ext cx="2344903" cy="4613976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FD28D99-175B-C57B-5496-89F97D8180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056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51EA-7E36-D3F2-D682-6F89FBBFF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7A3FE6-FA3A-AEF3-BF0A-6436BFF9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noProof="0" dirty="0"/>
              <a:t>Univariate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76C39-F802-0664-C38F-9CA088104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6283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593E5-3E6B-9081-238B-C3C04CDF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F797AB-F71C-65EA-5423-26E45641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en-US" noProof="0" smtClean="0"/>
              <a:pPr rtl="0"/>
              <a:t>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345620-20A3-BDD9-301C-96120874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Distribution of Total People Per room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38B7E85-1E6F-1E8F-2247-31396144D4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04043" y="1845151"/>
            <a:ext cx="3002755" cy="36877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Most Bookings mostly contain 2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Assuming that bookings with 0 people are considered outliers.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Maximum number of people in a single room = 5 assuming that 10,11,12 people are considered outliers</a:t>
            </a:r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A9E06C-AFBC-BD18-5D7B-B0F22F28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631633"/>
            <a:ext cx="650019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CE2A3E4-C614-5545-19EE-EB429AEC534B}"/>
              </a:ext>
            </a:extLst>
          </p:cNvPr>
          <p:cNvSpPr/>
          <p:nvPr/>
        </p:nvSpPr>
        <p:spPr>
          <a:xfrm>
            <a:off x="5737860" y="4800188"/>
            <a:ext cx="1402090" cy="1196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E9F74-EC58-DA28-FC7D-FD79F125DF4F}"/>
              </a:ext>
            </a:extLst>
          </p:cNvPr>
          <p:cNvSpPr txBox="1"/>
          <p:nvPr/>
        </p:nvSpPr>
        <p:spPr>
          <a:xfrm>
            <a:off x="5867400" y="6061956"/>
            <a:ext cx="2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rgbClr val="FF0000"/>
                </a:solidFill>
              </a:rPr>
              <a:t>Outliers !!!</a:t>
            </a:r>
          </a:p>
        </p:txBody>
      </p:sp>
    </p:spTree>
    <p:extLst>
      <p:ext uri="{BB962C8B-B14F-4D97-AF65-F5344CB8AC3E}">
        <p14:creationId xmlns:p14="http://schemas.microsoft.com/office/powerpoint/2010/main" val="204604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2AC9E-0EA3-FA2D-14C6-369D0D8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A4312E-CE86-4D67-AC66-2E82249E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en-US" noProof="0" smtClean="0"/>
              <a:pPr rtl="0"/>
              <a:t>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EEAD21-8E80-3788-C7A9-72E33A9D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ADULTS VS CHILDREN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2B226C0-E3DD-84FC-D474-9A06282CE2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04043" y="1845151"/>
            <a:ext cx="3002755" cy="36877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Most Bookings doesn’t have children.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Booking contains 2 adults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Assuming that no b</a:t>
            </a:r>
            <a:r>
              <a:rPr lang="en-US" dirty="0" err="1"/>
              <a:t>ooking</a:t>
            </a:r>
            <a:r>
              <a:rPr lang="en-US" dirty="0"/>
              <a:t> can have only children.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68ABA-25D8-C7C7-BA5C-5303953B3C1F}"/>
              </a:ext>
            </a:extLst>
          </p:cNvPr>
          <p:cNvSpPr txBox="1"/>
          <p:nvPr/>
        </p:nvSpPr>
        <p:spPr>
          <a:xfrm>
            <a:off x="4107180" y="5928042"/>
            <a:ext cx="2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rgbClr val="FF0000"/>
                </a:solidFill>
              </a:rPr>
              <a:t>Outliers !!!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9FBB64-7269-140E-7A59-553FC0D0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7" y="1920239"/>
            <a:ext cx="7925421" cy="393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ED2F28C-4F39-28EC-65C3-182D84934672}"/>
              </a:ext>
            </a:extLst>
          </p:cNvPr>
          <p:cNvSpPr/>
          <p:nvPr/>
        </p:nvSpPr>
        <p:spPr>
          <a:xfrm>
            <a:off x="3634739" y="5257800"/>
            <a:ext cx="746761" cy="41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077B72-CA0F-D46D-DD35-5663B4096A8D}"/>
              </a:ext>
            </a:extLst>
          </p:cNvPr>
          <p:cNvSpPr/>
          <p:nvPr/>
        </p:nvSpPr>
        <p:spPr>
          <a:xfrm>
            <a:off x="4884420" y="5257800"/>
            <a:ext cx="434073" cy="41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68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40CBE-3826-D969-7FBA-F9FF1C63F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59C8A7-355A-E938-0AC4-86F3EBC4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en-US" noProof="0" smtClean="0"/>
              <a:pPr rtl="0"/>
              <a:t>8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31BBBD-F818-62A0-F47F-D70F02C3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10 Children ?!!   0 Adults ?!!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993A53A-AB59-CA08-ACEA-337F2D33E7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0560" y="5566796"/>
            <a:ext cx="3435627" cy="732314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Low Average price for 10 children so this is considered an </a:t>
            </a:r>
            <a:r>
              <a:rPr lang="en-US" noProof="0" dirty="0">
                <a:solidFill>
                  <a:srgbClr val="FF0000"/>
                </a:solidFill>
              </a:rPr>
              <a:t>outlier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FBA1B-99F8-C577-9BC9-0E454D61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07" y="1502287"/>
            <a:ext cx="3794371" cy="3961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36C5B5-75CB-6033-7BF5-2A6738C0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020" y="1539543"/>
            <a:ext cx="4153480" cy="3886742"/>
          </a:xfrm>
          <a:prstGeom prst="rect">
            <a:avLst/>
          </a:prstGeom>
        </p:spPr>
      </p:pic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C6DE364D-A54B-4A53-4F79-2A1F9A100305}"/>
              </a:ext>
            </a:extLst>
          </p:cNvPr>
          <p:cNvSpPr txBox="1">
            <a:spLocks/>
          </p:cNvSpPr>
          <p:nvPr/>
        </p:nvSpPr>
        <p:spPr>
          <a:xfrm>
            <a:off x="6095651" y="5593852"/>
            <a:ext cx="3435627" cy="732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room cant have only children so this is considered an </a:t>
            </a:r>
            <a:r>
              <a:rPr lang="en-US" dirty="0">
                <a:solidFill>
                  <a:srgbClr val="FF0000"/>
                </a:solidFill>
              </a:rPr>
              <a:t>outlier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F00E5C-CDC1-4296-2E36-E0A5E6569039}"/>
              </a:ext>
            </a:extLst>
          </p:cNvPr>
          <p:cNvSpPr/>
          <p:nvPr/>
        </p:nvSpPr>
        <p:spPr>
          <a:xfrm>
            <a:off x="5654040" y="1783080"/>
            <a:ext cx="4408460" cy="701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2F1D1C-E8B4-350A-62A8-1C35EDDDD1F0}"/>
              </a:ext>
            </a:extLst>
          </p:cNvPr>
          <p:cNvSpPr/>
          <p:nvPr/>
        </p:nvSpPr>
        <p:spPr>
          <a:xfrm>
            <a:off x="449969" y="4152900"/>
            <a:ext cx="4153480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80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F150-60B7-05FC-E925-897C73594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5C4207-99B5-5464-5F6E-6AEB25EE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en-US" noProof="0" smtClean="0"/>
              <a:pPr rtl="0"/>
              <a:t>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99500B-5801-7D02-1AD6-A01257DF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NUMBER of WEEKEND VS WEEK </a:t>
            </a:r>
            <a:r>
              <a:rPr lang="en-US" noProof="0" dirty="0" err="1"/>
              <a:t>NIGHts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8331B-8EFC-2F74-1698-2BB7A1A89B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people spend on average 1 weekend night or 2 week nights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483CD-E997-50DB-6DC3-5A8F0BFB0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000035"/>
            <a:ext cx="7537245" cy="374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1401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494_TF16411248_Win32" id="{2EDB2FE5-7689-4146-8179-5A3B6AE9058C}" vid="{73B341AD-CE54-4EAE-8CFA-CC59499255F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a2f9e5e-b040-4875-af04-823633d03e65" xsi:nil="true"/>
    <_activity xmlns="2a2f9e5e-b040-4875-af04-823633d03e6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804F587C9E9248B5E8B8C156A4DAB1" ma:contentTypeVersion="15" ma:contentTypeDescription="Create a new document." ma:contentTypeScope="" ma:versionID="28b9eb9a29d4a2414a25648361ce5b13">
  <xsd:schema xmlns:xsd="http://www.w3.org/2001/XMLSchema" xmlns:xs="http://www.w3.org/2001/XMLSchema" xmlns:p="http://schemas.microsoft.com/office/2006/metadata/properties" xmlns:ns3="2ead6ce8-8fe2-4ad4-ae4a-4efde8dbaf8b" xmlns:ns4="2a2f9e5e-b040-4875-af04-823633d03e65" targetNamespace="http://schemas.microsoft.com/office/2006/metadata/properties" ma:root="true" ma:fieldsID="3b6fdf5ec52a01c1028a9836b8066666" ns3:_="" ns4:_="">
    <xsd:import namespace="2ead6ce8-8fe2-4ad4-ae4a-4efde8dbaf8b"/>
    <xsd:import namespace="2a2f9e5e-b040-4875-af04-823633d03e6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ad6ce8-8fe2-4ad4-ae4a-4efde8dbaf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f9e5e-b040-4875-af04-823633d03e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2ead6ce8-8fe2-4ad4-ae4a-4efde8dbaf8b"/>
    <ds:schemaRef ds:uri="2a2f9e5e-b040-4875-af04-823633d03e65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0BD252E-82C2-4BE7-BA73-7499681848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ad6ce8-8fe2-4ad4-ae4a-4efde8dbaf8b"/>
    <ds:schemaRef ds:uri="2a2f9e5e-b040-4875-af04-823633d03e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{3F6BBD86-A45A-4054-9E0B-C481CE68893A}tf16411248_win32</Template>
  <TotalTime>154</TotalTime>
  <Words>662</Words>
  <Application>Microsoft Office PowerPoint</Application>
  <PresentationFormat>Widescreen</PresentationFormat>
  <Paragraphs>118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Next LT Pro Light</vt:lpstr>
      <vt:lpstr>Calibri</vt:lpstr>
      <vt:lpstr>Posterama</vt:lpstr>
      <vt:lpstr>Personnalisé</vt:lpstr>
      <vt:lpstr>HOTEL RESERVATION EDA</vt:lpstr>
      <vt:lpstr>DATA Statitics </vt:lpstr>
      <vt:lpstr>DATA STATISTICS</vt:lpstr>
      <vt:lpstr>No NULL VALUES (Missing Data) </vt:lpstr>
      <vt:lpstr>Univariate analysis</vt:lpstr>
      <vt:lpstr>Distribution of Total People Per room</vt:lpstr>
      <vt:lpstr>ADULTS VS CHILDREN</vt:lpstr>
      <vt:lpstr>10 Children ?!!   0 Adults ?!!</vt:lpstr>
      <vt:lpstr>NUMBER of WEEKEND VS WEEK NIGHts</vt:lpstr>
      <vt:lpstr>Most Popular MEAL PLAN</vt:lpstr>
      <vt:lpstr>Used Car Parking</vt:lpstr>
      <vt:lpstr>Most Popular room type</vt:lpstr>
      <vt:lpstr>How many days do people book beforehand ?</vt:lpstr>
      <vt:lpstr>Where do People Come from ?</vt:lpstr>
      <vt:lpstr>Do people come again ?</vt:lpstr>
      <vt:lpstr>Do people come again after cancelation ?</vt:lpstr>
      <vt:lpstr>How much do we charge ?</vt:lpstr>
      <vt:lpstr>Any special requests ?</vt:lpstr>
      <vt:lpstr>Busy days</vt:lpstr>
      <vt:lpstr>Any Outliers in number of bookings in a single day</vt:lpstr>
      <vt:lpstr>Changed Your mind ?</vt:lpstr>
      <vt:lpstr>Some Data Cleaning</vt:lpstr>
      <vt:lpstr>Removing outliers</vt:lpstr>
      <vt:lpstr>Bivariate Analysis</vt:lpstr>
      <vt:lpstr>Average price per room</vt:lpstr>
      <vt:lpstr>Average price per Person</vt:lpstr>
      <vt:lpstr>Which market segment cancels there booking</vt:lpstr>
      <vt:lpstr>Does Lead Time Affect the Average Price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Yasser Mohammed ElShahat 2002085</dc:creator>
  <cp:lastModifiedBy>Mohammed Yasser Mohammed ElShahat 2002085</cp:lastModifiedBy>
  <cp:revision>2</cp:revision>
  <dcterms:created xsi:type="dcterms:W3CDTF">2025-02-05T12:18:54Z</dcterms:created>
  <dcterms:modified xsi:type="dcterms:W3CDTF">2025-02-05T22:21:28Z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0x01010097804F587C9E9248B5E8B8C156A4DAB1</vt:lpwstr>
  </property>
</Properties>
</file>